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sldIdLst>
    <p:sldId id="333" r:id="rId3"/>
    <p:sldId id="256" r:id="rId4"/>
    <p:sldId id="257" r:id="rId5"/>
    <p:sldId id="334" r:id="rId6"/>
    <p:sldId id="335" r:id="rId7"/>
    <p:sldId id="336" r:id="rId8"/>
    <p:sldId id="337" r:id="rId9"/>
    <p:sldId id="338" r:id="rId10"/>
    <p:sldId id="341" r:id="rId11"/>
    <p:sldId id="345" r:id="rId12"/>
    <p:sldId id="258" r:id="rId13"/>
    <p:sldId id="339" r:id="rId14"/>
    <p:sldId id="344" r:id="rId15"/>
    <p:sldId id="343" r:id="rId16"/>
    <p:sldId id="259" r:id="rId17"/>
    <p:sldId id="261" r:id="rId18"/>
    <p:sldId id="268" r:id="rId19"/>
    <p:sldId id="269" r:id="rId20"/>
    <p:sldId id="272" r:id="rId21"/>
    <p:sldId id="273" r:id="rId22"/>
    <p:sldId id="270" r:id="rId23"/>
    <p:sldId id="271" r:id="rId24"/>
    <p:sldId id="260" r:id="rId25"/>
    <p:sldId id="274" r:id="rId26"/>
    <p:sldId id="275" r:id="rId27"/>
    <p:sldId id="276" r:id="rId28"/>
    <p:sldId id="277" r:id="rId29"/>
    <p:sldId id="278" r:id="rId30"/>
    <p:sldId id="279" r:id="rId31"/>
    <p:sldId id="280" r:id="rId32"/>
    <p:sldId id="281" r:id="rId33"/>
    <p:sldId id="292" r:id="rId34"/>
    <p:sldId id="262" r:id="rId35"/>
    <p:sldId id="263" r:id="rId36"/>
    <p:sldId id="264" r:id="rId37"/>
    <p:sldId id="282" r:id="rId38"/>
    <p:sldId id="283" r:id="rId39"/>
    <p:sldId id="284" r:id="rId40"/>
    <p:sldId id="285" r:id="rId41"/>
    <p:sldId id="286" r:id="rId42"/>
    <p:sldId id="287" r:id="rId43"/>
    <p:sldId id="288" r:id="rId44"/>
    <p:sldId id="289" r:id="rId45"/>
    <p:sldId id="290" r:id="rId46"/>
    <p:sldId id="291" r:id="rId47"/>
    <p:sldId id="293" r:id="rId48"/>
    <p:sldId id="294" r:id="rId49"/>
    <p:sldId id="298" r:id="rId50"/>
    <p:sldId id="295" r:id="rId51"/>
    <p:sldId id="296" r:id="rId52"/>
    <p:sldId id="297" r:id="rId53"/>
    <p:sldId id="299" r:id="rId54"/>
    <p:sldId id="300" r:id="rId55"/>
    <p:sldId id="265" r:id="rId56"/>
    <p:sldId id="342"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21" r:id="rId70"/>
    <p:sldId id="346" r:id="rId71"/>
    <p:sldId id="313" r:id="rId72"/>
    <p:sldId id="314" r:id="rId73"/>
    <p:sldId id="318" r:id="rId74"/>
    <p:sldId id="315" r:id="rId75"/>
    <p:sldId id="319" r:id="rId76"/>
    <p:sldId id="320" r:id="rId77"/>
    <p:sldId id="323" r:id="rId78"/>
    <p:sldId id="316" r:id="rId79"/>
    <p:sldId id="322" r:id="rId80"/>
    <p:sldId id="324" r:id="rId81"/>
    <p:sldId id="325" r:id="rId82"/>
    <p:sldId id="326" r:id="rId83"/>
    <p:sldId id="267" r:id="rId84"/>
    <p:sldId id="327" r:id="rId85"/>
    <p:sldId id="328" r:id="rId86"/>
    <p:sldId id="329" r:id="rId87"/>
    <p:sldId id="330" r:id="rId88"/>
    <p:sldId id="331" r:id="rId89"/>
    <p:sldId id="332" r:id="rId90"/>
    <p:sldId id="34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333"/>
            <p14:sldId id="256"/>
            <p14:sldId id="257"/>
            <p14:sldId id="334"/>
            <p14:sldId id="335"/>
            <p14:sldId id="336"/>
            <p14:sldId id="337"/>
            <p14:sldId id="338"/>
            <p14:sldId id="341"/>
            <p14:sldId id="345"/>
            <p14:sldId id="258"/>
            <p14:sldId id="339"/>
            <p14:sldId id="344"/>
            <p14:sldId id="343"/>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42"/>
            <p14:sldId id="301"/>
            <p14:sldId id="302"/>
            <p14:sldId id="303"/>
            <p14:sldId id="304"/>
            <p14:sldId id="305"/>
            <p14:sldId id="306"/>
            <p14:sldId id="307"/>
            <p14:sldId id="308"/>
            <p14:sldId id="309"/>
            <p14:sldId id="310"/>
            <p14:sldId id="311"/>
            <p14:sldId id="312"/>
            <p14:sldId id="321"/>
            <p14:sldId id="346"/>
            <p14:sldId id="313"/>
            <p14:sldId id="314"/>
            <p14:sldId id="318"/>
            <p14:sldId id="315"/>
            <p14:sldId id="319"/>
            <p14:sldId id="320"/>
            <p14:sldId id="323"/>
            <p14:sldId id="316"/>
            <p14:sldId id="322"/>
            <p14:sldId id="324"/>
            <p14:sldId id="325"/>
            <p14:sldId id="326"/>
            <p14:sldId id="267"/>
            <p14:sldId id="327"/>
            <p14:sldId id="328"/>
            <p14:sldId id="329"/>
            <p14:sldId id="330"/>
            <p14:sldId id="331"/>
            <p14:sldId id="332"/>
            <p14:sldId id="3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62" autoAdjust="0"/>
    <p:restoredTop sz="97384" autoAdjust="0"/>
  </p:normalViewPr>
  <p:slideViewPr>
    <p:cSldViewPr snapToGrid="0">
      <p:cViewPr varScale="1">
        <p:scale>
          <a:sx n="83" d="100"/>
          <a:sy n="83" d="100"/>
        </p:scale>
        <p:origin x="63" y="648"/>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274432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21</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25</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26</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27</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28</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29</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30</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31</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33</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34</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35</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54</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82</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83</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128090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339943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05370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985102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64488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866397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26131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60853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04999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8689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71906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73623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5939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607244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25924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86615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51624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56613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1768599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il' Abner - Kickapoo Juice">
            <a:hlinkClick r:id="" action="ppaction://media"/>
            <a:extLst>
              <a:ext uri="{FF2B5EF4-FFF2-40B4-BE49-F238E27FC236}">
                <a16:creationId xmlns:a16="http://schemas.microsoft.com/office/drawing/2014/main" id="{C4D74594-F850-4CCC-A00B-3EDD4038D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857500"/>
            <a:ext cx="1524000" cy="1143000"/>
          </a:xfrm>
          <a:prstGeom prst="rect">
            <a:avLst/>
          </a:prstGeom>
        </p:spPr>
      </p:pic>
    </p:spTree>
    <p:extLst>
      <p:ext uri="{BB962C8B-B14F-4D97-AF65-F5344CB8AC3E}">
        <p14:creationId xmlns:p14="http://schemas.microsoft.com/office/powerpoint/2010/main" val="27185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6AC4-2168-4B70-80D4-9B6F83E428DE}"/>
              </a:ext>
            </a:extLst>
          </p:cNvPr>
          <p:cNvSpPr>
            <a:spLocks noGrp="1"/>
          </p:cNvSpPr>
          <p:nvPr>
            <p:ph type="title"/>
          </p:nvPr>
        </p:nvSpPr>
        <p:spPr/>
        <p:txBody>
          <a:bodyPr/>
          <a:lstStyle/>
          <a:p>
            <a:r>
              <a:rPr lang="en-US" dirty="0"/>
              <a:t>A Quick Plug</a:t>
            </a:r>
          </a:p>
        </p:txBody>
      </p:sp>
      <p:sp>
        <p:nvSpPr>
          <p:cNvPr id="3" name="Content Placeholder 2">
            <a:extLst>
              <a:ext uri="{FF2B5EF4-FFF2-40B4-BE49-F238E27FC236}">
                <a16:creationId xmlns:a16="http://schemas.microsoft.com/office/drawing/2014/main" id="{CE20BB56-CE91-4E5F-9968-3F05798907FE}"/>
              </a:ext>
            </a:extLst>
          </p:cNvPr>
          <p:cNvSpPr>
            <a:spLocks noGrp="1"/>
          </p:cNvSpPr>
          <p:nvPr>
            <p:ph idx="1"/>
          </p:nvPr>
        </p:nvSpPr>
        <p:spPr/>
        <p:txBody>
          <a:bodyPr/>
          <a:lstStyle/>
          <a:p>
            <a:r>
              <a:rPr lang="en-US" dirty="0"/>
              <a:t>A word of thanks for Devlin Liles</a:t>
            </a:r>
          </a:p>
          <a:p>
            <a:r>
              <a:rPr lang="en-US" dirty="0"/>
              <a:t>A plug for Improving</a:t>
            </a:r>
          </a:p>
          <a:p>
            <a:pPr lvl="1"/>
            <a:r>
              <a:rPr lang="en-US" dirty="0"/>
              <a:t>I was an Improver</a:t>
            </a:r>
          </a:p>
          <a:p>
            <a:pPr lvl="1"/>
            <a:r>
              <a:rPr lang="en-US" dirty="0"/>
              <a:t>Why I left</a:t>
            </a:r>
          </a:p>
          <a:p>
            <a:endParaRPr lang="en-US" dirty="0"/>
          </a:p>
        </p:txBody>
      </p:sp>
    </p:spTree>
    <p:extLst>
      <p:ext uri="{BB962C8B-B14F-4D97-AF65-F5344CB8AC3E}">
        <p14:creationId xmlns:p14="http://schemas.microsoft.com/office/powerpoint/2010/main" val="311143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normAutofit/>
          </a:bodyPr>
          <a:lstStyle/>
          <a:p>
            <a:r>
              <a:rPr lang="en-US" b="1" dirty="0"/>
              <a:t>Sabotage</a:t>
            </a:r>
            <a:r>
              <a:rPr lang="en-US" dirty="0"/>
              <a:t> – Lessons from the CIA:  How not to run your project.</a:t>
            </a:r>
          </a:p>
          <a:p>
            <a:r>
              <a:rPr lang="en-US" b="1" dirty="0"/>
              <a:t>Secrets</a:t>
            </a:r>
            <a:r>
              <a:rPr lang="en-US" dirty="0"/>
              <a:t> – Lessons from DARPA:  How to innovate consistently over time.</a:t>
            </a:r>
          </a:p>
          <a:p>
            <a:r>
              <a:rPr lang="en-US" b="1" dirty="0"/>
              <a:t>Spy planes</a:t>
            </a:r>
            <a:r>
              <a:rPr lang="en-US" dirty="0"/>
              <a:t> – Lessons from the Lockheed Martin Skunk Works:  Early examples of agile principles in practice.</a:t>
            </a:r>
          </a:p>
          <a:p>
            <a:r>
              <a:rPr lang="en-US" dirty="0"/>
              <a:t>We need to hustle, though…</a:t>
            </a:r>
          </a:p>
          <a:p>
            <a:r>
              <a:rPr lang="en-US" dirty="0"/>
              <a:t>We’ll check time after the first section.</a:t>
            </a:r>
          </a:p>
        </p:txBody>
      </p:sp>
    </p:spTree>
    <p:extLst>
      <p:ext uri="{BB962C8B-B14F-4D97-AF65-F5344CB8AC3E}">
        <p14:creationId xmlns:p14="http://schemas.microsoft.com/office/powerpoint/2010/main" val="2411206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25EC-E2BF-405A-9EC9-C272B390DFCF}"/>
              </a:ext>
            </a:extLst>
          </p:cNvPr>
          <p:cNvSpPr>
            <a:spLocks noGrp="1"/>
          </p:cNvSpPr>
          <p:nvPr>
            <p:ph type="title"/>
          </p:nvPr>
        </p:nvSpPr>
        <p:spPr/>
        <p:txBody>
          <a:bodyPr/>
          <a:lstStyle/>
          <a:p>
            <a:r>
              <a:rPr lang="en-US" dirty="0"/>
              <a:t>One More Thing</a:t>
            </a:r>
          </a:p>
        </p:txBody>
      </p:sp>
      <p:sp>
        <p:nvSpPr>
          <p:cNvPr id="3" name="Content Placeholder 2">
            <a:extLst>
              <a:ext uri="{FF2B5EF4-FFF2-40B4-BE49-F238E27FC236}">
                <a16:creationId xmlns:a16="http://schemas.microsoft.com/office/drawing/2014/main" id="{85C553C9-4CEA-4015-A002-4FC17B4F317D}"/>
              </a:ext>
            </a:extLst>
          </p:cNvPr>
          <p:cNvSpPr>
            <a:spLocks noGrp="1"/>
          </p:cNvSpPr>
          <p:nvPr>
            <p:ph idx="1"/>
          </p:nvPr>
        </p:nvSpPr>
        <p:spPr/>
        <p:txBody>
          <a:bodyPr/>
          <a:lstStyle/>
          <a:p>
            <a:r>
              <a:rPr lang="en-US" dirty="0"/>
              <a:t>Nothing original, here.</a:t>
            </a:r>
          </a:p>
          <a:p>
            <a:r>
              <a:rPr lang="en-US" dirty="0"/>
              <a:t>You can find all this information online and in published books.</a:t>
            </a:r>
          </a:p>
          <a:p>
            <a:r>
              <a:rPr lang="en-US" dirty="0"/>
              <a:t>Book references are at the end.</a:t>
            </a:r>
          </a:p>
          <a:p>
            <a:r>
              <a:rPr lang="en-US" dirty="0"/>
              <a:t>It’s my first time.  Please be gentle.</a:t>
            </a:r>
          </a:p>
        </p:txBody>
      </p:sp>
    </p:spTree>
    <p:extLst>
      <p:ext uri="{BB962C8B-B14F-4D97-AF65-F5344CB8AC3E}">
        <p14:creationId xmlns:p14="http://schemas.microsoft.com/office/powerpoint/2010/main" val="1261254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1427-0D35-44A5-8929-D7F823FE627A}"/>
              </a:ext>
            </a:extLst>
          </p:cNvPr>
          <p:cNvSpPr>
            <a:spLocks noGrp="1"/>
          </p:cNvSpPr>
          <p:nvPr>
            <p:ph type="title"/>
          </p:nvPr>
        </p:nvSpPr>
        <p:spPr/>
        <p:txBody>
          <a:bodyPr/>
          <a:lstStyle/>
          <a:p>
            <a:r>
              <a:rPr lang="en-US" dirty="0"/>
              <a:t>First… The Agile Manifesto</a:t>
            </a:r>
          </a:p>
        </p:txBody>
      </p:sp>
      <p:sp>
        <p:nvSpPr>
          <p:cNvPr id="3" name="Content Placeholder 2">
            <a:extLst>
              <a:ext uri="{FF2B5EF4-FFF2-40B4-BE49-F238E27FC236}">
                <a16:creationId xmlns:a16="http://schemas.microsoft.com/office/drawing/2014/main" id="{0B716CB1-648A-4398-8BBB-EB9482A1120B}"/>
              </a:ext>
            </a:extLst>
          </p:cNvPr>
          <p:cNvSpPr>
            <a:spLocks noGrp="1"/>
          </p:cNvSpPr>
          <p:nvPr>
            <p:ph idx="1"/>
          </p:nvPr>
        </p:nvSpPr>
        <p:spPr/>
        <p:txBody>
          <a:bodyPr/>
          <a:lstStyle/>
          <a:p>
            <a:pPr marL="0" indent="0">
              <a:buNone/>
            </a:pPr>
            <a:r>
              <a:rPr lang="en-US" b="1" dirty="0"/>
              <a:t>Scrum, Kanban, and the like are processes.  We’re talking </a:t>
            </a:r>
            <a:r>
              <a:rPr lang="en-US" b="1" i="1" dirty="0"/>
              <a:t>principles</a:t>
            </a:r>
            <a:r>
              <a:rPr lang="en-US" b="1" dirty="0"/>
              <a:t> today.</a:t>
            </a:r>
          </a:p>
          <a:p>
            <a:pPr marL="0" indent="0">
              <a:buNone/>
            </a:pPr>
            <a:endParaRPr lang="en-US" b="1" dirty="0"/>
          </a:p>
          <a:p>
            <a:r>
              <a:rPr lang="en-US" b="1" dirty="0"/>
              <a:t>Individuals and interactions</a:t>
            </a:r>
            <a:r>
              <a:rPr lang="en-US" dirty="0"/>
              <a:t> over processes and tools</a:t>
            </a:r>
          </a:p>
          <a:p>
            <a:r>
              <a:rPr lang="en-US" b="1" dirty="0"/>
              <a:t>Working software</a:t>
            </a:r>
            <a:r>
              <a:rPr lang="en-US" dirty="0"/>
              <a:t> over comprehensive documentation</a:t>
            </a:r>
          </a:p>
          <a:p>
            <a:r>
              <a:rPr lang="en-US" b="1" dirty="0"/>
              <a:t>Customer collaboration</a:t>
            </a:r>
            <a:r>
              <a:rPr lang="en-US" dirty="0"/>
              <a:t> over contract negotiation</a:t>
            </a:r>
          </a:p>
          <a:p>
            <a:r>
              <a:rPr lang="en-US" b="1" dirty="0"/>
              <a:t>Responding to change</a:t>
            </a:r>
            <a:r>
              <a:rPr lang="en-US" dirty="0"/>
              <a:t> over following a plan</a:t>
            </a:r>
          </a:p>
          <a:p>
            <a:endParaRPr lang="en-US" dirty="0"/>
          </a:p>
          <a:p>
            <a:pPr marL="0" indent="0">
              <a:buNone/>
            </a:pPr>
            <a:r>
              <a:rPr lang="en-US" sz="2800" b="1" dirty="0"/>
              <a:t>That is, while there is value in the items on the right, we value the items on the left more.</a:t>
            </a:r>
          </a:p>
        </p:txBody>
      </p:sp>
    </p:spTree>
    <p:extLst>
      <p:ext uri="{BB962C8B-B14F-4D97-AF65-F5344CB8AC3E}">
        <p14:creationId xmlns:p14="http://schemas.microsoft.com/office/powerpoint/2010/main" val="3996952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4868-400D-4922-99FB-0CFF6C86E82E}"/>
              </a:ext>
            </a:extLst>
          </p:cNvPr>
          <p:cNvSpPr>
            <a:spLocks noGrp="1"/>
          </p:cNvSpPr>
          <p:nvPr>
            <p:ph type="title"/>
          </p:nvPr>
        </p:nvSpPr>
        <p:spPr/>
        <p:txBody>
          <a:bodyPr/>
          <a:lstStyle/>
          <a:p>
            <a:r>
              <a:rPr lang="en-US" dirty="0"/>
              <a:t>Why This Talk?</a:t>
            </a:r>
          </a:p>
        </p:txBody>
      </p:sp>
      <p:sp>
        <p:nvSpPr>
          <p:cNvPr id="3" name="Content Placeholder 2">
            <a:extLst>
              <a:ext uri="{FF2B5EF4-FFF2-40B4-BE49-F238E27FC236}">
                <a16:creationId xmlns:a16="http://schemas.microsoft.com/office/drawing/2014/main" id="{F1336DBB-23FC-43D1-8866-9EE62AE1EF0D}"/>
              </a:ext>
            </a:extLst>
          </p:cNvPr>
          <p:cNvSpPr>
            <a:spLocks noGrp="1"/>
          </p:cNvSpPr>
          <p:nvPr>
            <p:ph idx="1"/>
          </p:nvPr>
        </p:nvSpPr>
        <p:spPr/>
        <p:txBody>
          <a:bodyPr/>
          <a:lstStyle/>
          <a:p>
            <a:r>
              <a:rPr lang="en-US" dirty="0"/>
              <a:t>Not to knock the Agile Manifesto and its Authors, but…</a:t>
            </a:r>
          </a:p>
          <a:p>
            <a:r>
              <a:rPr lang="en-US" dirty="0"/>
              <a:t>Agile concepts and ideas are not new.</a:t>
            </a:r>
          </a:p>
          <a:p>
            <a:r>
              <a:rPr lang="en-US" dirty="0"/>
              <a:t>These three examples are just for fun.</a:t>
            </a:r>
          </a:p>
        </p:txBody>
      </p:sp>
    </p:spTree>
    <p:extLst>
      <p:ext uri="{BB962C8B-B14F-4D97-AF65-F5344CB8AC3E}">
        <p14:creationId xmlns:p14="http://schemas.microsoft.com/office/powerpoint/2010/main" val="3156398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r>
              <a:rPr lang="en-US" dirty="0"/>
              <a:t>We don’t have time, but</a:t>
            </a:r>
          </a:p>
          <a:p>
            <a:r>
              <a:rPr lang="en-US" dirty="0"/>
              <a:t>Go read this:</a:t>
            </a:r>
          </a:p>
          <a:p>
            <a:pPr marL="0" indent="0">
              <a:buNone/>
            </a:pPr>
            <a:endParaRPr lang="en-US" dirty="0"/>
          </a:p>
          <a:p>
            <a:pPr marL="0" indent="0">
              <a:buNone/>
            </a:pPr>
            <a:r>
              <a:rPr lang="en-US" sz="3600" b="1" dirty="0"/>
              <a:t>A Tradecraft Primer:  Structured Analytic Techniques for Improving Intelligence Analysis</a:t>
            </a:r>
          </a:p>
        </p:txBody>
      </p:sp>
    </p:spTree>
    <p:extLst>
      <p:ext uri="{BB962C8B-B14F-4D97-AF65-F5344CB8AC3E}">
        <p14:creationId xmlns:p14="http://schemas.microsoft.com/office/powerpoint/2010/main" val="2437012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animEffect transition="in" filter="fade">
                                      <p:cBhvr>
                                        <p:cTn id="7" dur="500"/>
                                        <p:tgtEl>
                                          <p:spTgt spid="4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3">
                                            <p:txEl>
                                              <p:pRg st="1" end="1"/>
                                            </p:txEl>
                                          </p:spTgt>
                                        </p:tgtEl>
                                        <p:attrNameLst>
                                          <p:attrName>style.visibility</p:attrName>
                                        </p:attrNameLst>
                                      </p:cBhvr>
                                      <p:to>
                                        <p:strVal val="visible"/>
                                      </p:to>
                                    </p:set>
                                    <p:animEffect transition="in" filter="fade">
                                      <p:cBhvr>
                                        <p:cTn id="12" dur="500"/>
                                        <p:tgtEl>
                                          <p:spTgt spid="4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C1A0-2AC7-42BB-9F39-A5D03F704DD8}"/>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F0DE4D3F-4C97-47BE-8DD8-1E6D510AE067}"/>
              </a:ext>
            </a:extLst>
          </p:cNvPr>
          <p:cNvSpPr>
            <a:spLocks noGrp="1"/>
          </p:cNvSpPr>
          <p:nvPr>
            <p:ph idx="1"/>
          </p:nvPr>
        </p:nvSpPr>
        <p:spPr/>
        <p:txBody>
          <a:bodyPr/>
          <a:lstStyle/>
          <a:p>
            <a:r>
              <a:rPr lang="en-US" dirty="0"/>
              <a:t>Coding for a living since 1993.</a:t>
            </a:r>
          </a:p>
          <a:p>
            <a:r>
              <a:rPr lang="en-US" dirty="0"/>
              <a:t>Agile since before “Agile” was a thing.</a:t>
            </a:r>
          </a:p>
          <a:p>
            <a:r>
              <a:rPr lang="en-US" dirty="0"/>
              <a:t>Embracing change since 1999.</a:t>
            </a:r>
          </a:p>
          <a:p>
            <a:r>
              <a:rPr lang="en-US" dirty="0"/>
              <a:t>Extreme Programming All the Way, Baby!</a:t>
            </a:r>
            <a:br>
              <a:rPr lang="en-US" dirty="0"/>
            </a:br>
            <a:endParaRPr lang="en-US" dirty="0"/>
          </a:p>
        </p:txBody>
      </p:sp>
      <p:pic>
        <p:nvPicPr>
          <p:cNvPr id="1026" name="Picture 2" descr="https://images-na.ssl-images-amazon.com/images/I/416Y8MS65TL._SX377_BO1,204,203,200_.jpg">
            <a:extLst>
              <a:ext uri="{FF2B5EF4-FFF2-40B4-BE49-F238E27FC236}">
                <a16:creationId xmlns:a16="http://schemas.microsoft.com/office/drawing/2014/main" id="{67750828-A35E-43FF-97B8-0A666F83E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471" y="1705039"/>
            <a:ext cx="3422583" cy="42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9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fontScale="92500" lnSpcReduction="2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72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0663" y="2160588"/>
            <a:ext cx="6970712" cy="3879850"/>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35E1-D8E7-4E76-BD08-BB3D4A4D999E}"/>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654B6EC8-2D35-4C9A-8D9B-E829A9A625BF}"/>
              </a:ext>
            </a:extLst>
          </p:cNvPr>
          <p:cNvSpPr>
            <a:spLocks noGrp="1"/>
          </p:cNvSpPr>
          <p:nvPr>
            <p:ph idx="1"/>
          </p:nvPr>
        </p:nvSpPr>
        <p:spPr/>
        <p:txBody>
          <a:bodyPr/>
          <a:lstStyle/>
          <a:p>
            <a:r>
              <a:rPr lang="en-US" dirty="0"/>
              <a:t>I only pair program with Rastafarians who can touch type.</a:t>
            </a:r>
          </a:p>
          <a:p>
            <a:r>
              <a:rPr lang="en-US" dirty="0"/>
              <a:t>You thought I was kidding.  That’s cute:</a:t>
            </a:r>
            <a:br>
              <a:rPr lang="en-US" dirty="0"/>
            </a:br>
            <a:endParaRPr lang="en-US" dirty="0"/>
          </a:p>
        </p:txBody>
      </p:sp>
      <p:pic>
        <p:nvPicPr>
          <p:cNvPr id="6" name="Picture 5" descr="A close up of a computer&#10;&#10;Description automatically generated">
            <a:extLst>
              <a:ext uri="{FF2B5EF4-FFF2-40B4-BE49-F238E27FC236}">
                <a16:creationId xmlns:a16="http://schemas.microsoft.com/office/drawing/2014/main" id="{A0594A56-73FF-420B-8D91-48624DC2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48" y="2999711"/>
            <a:ext cx="4749929" cy="3562447"/>
          </a:xfrm>
          <a:prstGeom prst="rect">
            <a:avLst/>
          </a:prstGeom>
        </p:spPr>
      </p:pic>
    </p:spTree>
    <p:extLst>
      <p:ext uri="{BB962C8B-B14F-4D97-AF65-F5344CB8AC3E}">
        <p14:creationId xmlns:p14="http://schemas.microsoft.com/office/powerpoint/2010/main" val="1352751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1536597689"/>
              </p:ext>
            </p:extLst>
          </p:nvPr>
        </p:nvGraphicFramePr>
        <p:xfrm>
          <a:off x="817429" y="1927557"/>
          <a:ext cx="10997584" cy="4632060"/>
        </p:xfrm>
        <a:graphic>
          <a:graphicData uri="http://schemas.openxmlformats.org/drawingml/2006/table">
            <a:tbl>
              <a:tblPr firstRow="1" bandRow="1">
                <a:tableStyleId>{073A0DAA-6AF3-43AB-8588-CEC1D06C72B9}</a:tableStyleId>
              </a:tblPr>
              <a:tblGrid>
                <a:gridCol w="2749396">
                  <a:extLst>
                    <a:ext uri="{9D8B030D-6E8A-4147-A177-3AD203B41FA5}">
                      <a16:colId xmlns:a16="http://schemas.microsoft.com/office/drawing/2014/main" val="923372827"/>
                    </a:ext>
                  </a:extLst>
                </a:gridCol>
                <a:gridCol w="2749396">
                  <a:extLst>
                    <a:ext uri="{9D8B030D-6E8A-4147-A177-3AD203B41FA5}">
                      <a16:colId xmlns:a16="http://schemas.microsoft.com/office/drawing/2014/main" val="3052487305"/>
                    </a:ext>
                  </a:extLst>
                </a:gridCol>
                <a:gridCol w="2749396">
                  <a:extLst>
                    <a:ext uri="{9D8B030D-6E8A-4147-A177-3AD203B41FA5}">
                      <a16:colId xmlns:a16="http://schemas.microsoft.com/office/drawing/2014/main" val="3383599979"/>
                    </a:ext>
                  </a:extLst>
                </a:gridCol>
                <a:gridCol w="2749396">
                  <a:extLst>
                    <a:ext uri="{9D8B030D-6E8A-4147-A177-3AD203B41FA5}">
                      <a16:colId xmlns:a16="http://schemas.microsoft.com/office/drawing/2014/main" val="1798084436"/>
                    </a:ext>
                  </a:extLst>
                </a:gridCol>
              </a:tblGrid>
              <a:tr h="1012937">
                <a:tc>
                  <a:txBody>
                    <a:bodyPr/>
                    <a:lstStyle/>
                    <a:p>
                      <a:pPr algn="ctr"/>
                      <a:endParaRPr lang="en-US"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dirty="0"/>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gridSpan="2">
                  <a:txBody>
                    <a:bodyPr/>
                    <a:lstStyle/>
                    <a:p>
                      <a:pPr algn="ctr"/>
                      <a:r>
                        <a:rPr lang="en-US" sz="2800" dirty="0"/>
                        <a:t>Solves Immediate Problems?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651301207"/>
                  </a:ext>
                </a:extLst>
              </a:tr>
              <a:tr h="907067">
                <a:tc>
                  <a:txBody>
                    <a:bodyPr/>
                    <a:lstStyle/>
                    <a:p>
                      <a:pPr algn="ctr"/>
                      <a:endParaRPr lang="en-US"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dirty="0"/>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800" b="1" dirty="0"/>
                        <a:t>No</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800" b="1" dirty="0"/>
                        <a:t>Yes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90617295"/>
                  </a:ext>
                </a:extLst>
              </a:tr>
              <a:tr h="1565621">
                <a:tc rowSpan="2">
                  <a:txBody>
                    <a:bodyPr/>
                    <a:lstStyle/>
                    <a:p>
                      <a:pPr algn="ctr"/>
                      <a:r>
                        <a:rPr lang="en-US" sz="3200" b="1" dirty="0">
                          <a:solidFill>
                            <a:schemeClr val="bg1"/>
                          </a:solidFill>
                        </a:rPr>
                        <a:t>Increases Fundamental Knowledge?</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800" b="1" dirty="0"/>
                        <a:t>Yes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400" b="1" dirty="0"/>
                        <a:t>Purse Basic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2400" b="1" dirty="0"/>
                        <a:t>Use-inspired basic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90742324"/>
                  </a:ext>
                </a:extLst>
              </a:tr>
              <a:tr h="1146435">
                <a:tc vMerge="1">
                  <a:txBody>
                    <a:bodyPr/>
                    <a:lstStyle/>
                    <a:p>
                      <a:endParaRPr lang="en-US" dirty="0"/>
                    </a:p>
                  </a:txBody>
                  <a:tcPr/>
                </a:tc>
                <a:tc>
                  <a:txBody>
                    <a:bodyPr/>
                    <a:lstStyle/>
                    <a:p>
                      <a:pPr algn="ctr"/>
                      <a:r>
                        <a:rPr lang="en-US" sz="2800" b="1" dirty="0"/>
                        <a:t>No</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b="1" dirty="0"/>
                        <a:t>Pure applied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a:bodyPr>
          <a:lstStyle/>
          <a:p>
            <a:r>
              <a:rPr lang="en-US" dirty="0"/>
              <a:t>Focused on individuals and interactions.</a:t>
            </a:r>
          </a:p>
          <a:p>
            <a:r>
              <a:rPr lang="en-US" dirty="0"/>
              <a:t>Focused on a working, practical, result.</a:t>
            </a:r>
          </a:p>
          <a:p>
            <a:r>
              <a:rPr lang="en-US" dirty="0"/>
              <a:t>Focused on collaboration.</a:t>
            </a:r>
          </a:p>
          <a:p>
            <a:r>
              <a:rPr lang="en-US" dirty="0"/>
              <a:t>Focused on face-to-face conversations.</a:t>
            </a:r>
          </a:p>
          <a:p>
            <a:r>
              <a:rPr lang="en-US" dirty="0"/>
              <a:t>Build projects around well-supported, motivated individuals.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Track effectiveness at regular intervals.</a:t>
            </a:r>
          </a:p>
        </p:txBody>
      </p:sp>
    </p:spTree>
    <p:extLst>
      <p:ext uri="{BB962C8B-B14F-4D97-AF65-F5344CB8AC3E}">
        <p14:creationId xmlns:p14="http://schemas.microsoft.com/office/powerpoint/2010/main" val="817034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DE5D-D0FC-4355-9170-BCE22D46D10A}"/>
              </a:ext>
            </a:extLst>
          </p:cNvPr>
          <p:cNvSpPr>
            <a:spLocks noGrp="1"/>
          </p:cNvSpPr>
          <p:nvPr>
            <p:ph type="title"/>
          </p:nvPr>
        </p:nvSpPr>
        <p:spPr/>
        <p:txBody>
          <a:bodyPr/>
          <a:lstStyle/>
          <a:p>
            <a:r>
              <a:rPr lang="en-US" dirty="0"/>
              <a:t>A Little About the Skunk Works</a:t>
            </a:r>
          </a:p>
        </p:txBody>
      </p:sp>
      <p:sp>
        <p:nvSpPr>
          <p:cNvPr id="3" name="Content Placeholder 2">
            <a:extLst>
              <a:ext uri="{FF2B5EF4-FFF2-40B4-BE49-F238E27FC236}">
                <a16:creationId xmlns:a16="http://schemas.microsoft.com/office/drawing/2014/main" id="{A90745F9-EA3B-47D3-B27F-48569FE096B6}"/>
              </a:ext>
            </a:extLst>
          </p:cNvPr>
          <p:cNvSpPr>
            <a:spLocks noGrp="1"/>
          </p:cNvSpPr>
          <p:nvPr>
            <p:ph idx="1"/>
          </p:nvPr>
        </p:nvSpPr>
        <p:spPr/>
        <p:txBody>
          <a:bodyPr/>
          <a:lstStyle/>
          <a:p>
            <a:r>
              <a:rPr lang="en-US" dirty="0"/>
              <a:t>Created During the Stress of WWII</a:t>
            </a:r>
          </a:p>
          <a:p>
            <a:r>
              <a:rPr lang="en-US" dirty="0"/>
              <a:t>Develop a reputation for being “on time and under budget”</a:t>
            </a:r>
          </a:p>
          <a:p>
            <a:r>
              <a:rPr lang="en-US" dirty="0"/>
              <a:t>Maintained that reputation for a long time</a:t>
            </a:r>
          </a:p>
          <a:p>
            <a:r>
              <a:rPr lang="en-US" dirty="0"/>
              <a:t>Not so much these days…</a:t>
            </a:r>
          </a:p>
        </p:txBody>
      </p:sp>
    </p:spTree>
    <p:extLst>
      <p:ext uri="{BB962C8B-B14F-4D97-AF65-F5344CB8AC3E}">
        <p14:creationId xmlns:p14="http://schemas.microsoft.com/office/powerpoint/2010/main" val="3821295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B92F-4EEB-4F54-966E-901D3B89E7C7}"/>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EF4F6357-AA18-47D0-8349-CD45E6749B94}"/>
              </a:ext>
            </a:extLst>
          </p:cNvPr>
          <p:cNvSpPr>
            <a:spLocks noGrp="1"/>
          </p:cNvSpPr>
          <p:nvPr>
            <p:ph idx="1"/>
          </p:nvPr>
        </p:nvSpPr>
        <p:spPr/>
        <p:txBody>
          <a:bodyPr/>
          <a:lstStyle/>
          <a:p>
            <a:r>
              <a:rPr lang="en-US" dirty="0"/>
              <a:t>OK, I lied.  I have a keyboard for mortals, too.</a:t>
            </a:r>
          </a:p>
          <a:p>
            <a:endParaRPr lang="en-US" dirty="0"/>
          </a:p>
        </p:txBody>
      </p:sp>
      <p:pic>
        <p:nvPicPr>
          <p:cNvPr id="5" name="Picture 4" descr="A computer&#10;&#10;Description automatically generated">
            <a:extLst>
              <a:ext uri="{FF2B5EF4-FFF2-40B4-BE49-F238E27FC236}">
                <a16:creationId xmlns:a16="http://schemas.microsoft.com/office/drawing/2014/main" id="{4C5A6022-B758-489C-B72D-4E86F98EB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11424" y="2640228"/>
            <a:ext cx="5325491" cy="3994118"/>
          </a:xfrm>
          <a:prstGeom prst="rect">
            <a:avLst/>
          </a:prstGeom>
        </p:spPr>
      </p:pic>
    </p:spTree>
    <p:extLst>
      <p:ext uri="{BB962C8B-B14F-4D97-AF65-F5344CB8AC3E}">
        <p14:creationId xmlns:p14="http://schemas.microsoft.com/office/powerpoint/2010/main" val="893238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9757-A15E-4A05-BF42-BCB321825184}"/>
              </a:ext>
            </a:extLst>
          </p:cNvPr>
          <p:cNvSpPr>
            <a:spLocks noGrp="1"/>
          </p:cNvSpPr>
          <p:nvPr>
            <p:ph type="title"/>
          </p:nvPr>
        </p:nvSpPr>
        <p:spPr/>
        <p:txBody>
          <a:bodyPr/>
          <a:lstStyle/>
          <a:p>
            <a:r>
              <a:rPr lang="en-US" dirty="0"/>
              <a:t>A Little About Kelly Johnson</a:t>
            </a:r>
          </a:p>
        </p:txBody>
      </p:sp>
      <p:sp>
        <p:nvSpPr>
          <p:cNvPr id="3" name="Content Placeholder 2">
            <a:extLst>
              <a:ext uri="{FF2B5EF4-FFF2-40B4-BE49-F238E27FC236}">
                <a16:creationId xmlns:a16="http://schemas.microsoft.com/office/drawing/2014/main" id="{96B2FEA4-5F39-486F-92CF-ABDF029ABE98}"/>
              </a:ext>
            </a:extLst>
          </p:cNvPr>
          <p:cNvSpPr>
            <a:spLocks noGrp="1"/>
          </p:cNvSpPr>
          <p:nvPr>
            <p:ph idx="1"/>
          </p:nvPr>
        </p:nvSpPr>
        <p:spPr/>
        <p:txBody>
          <a:bodyPr/>
          <a:lstStyle/>
          <a:p>
            <a:r>
              <a:rPr lang="en-US" dirty="0"/>
              <a:t>Astonishingly brilliant engineer</a:t>
            </a:r>
          </a:p>
          <a:p>
            <a:r>
              <a:rPr lang="en-US" dirty="0"/>
              <a:t>Brass-tacks management style</a:t>
            </a:r>
          </a:p>
          <a:p>
            <a:r>
              <a:rPr lang="en-US" dirty="0"/>
              <a:t>Often cited as the originator of “KISS”</a:t>
            </a:r>
          </a:p>
          <a:p>
            <a:r>
              <a:rPr lang="en-US" dirty="0"/>
              <a:t>Motto:  “Be quick, be quiet, and be on time.”</a:t>
            </a:r>
          </a:p>
          <a:p>
            <a:r>
              <a:rPr lang="en-US" dirty="0"/>
              <a:t>Designed and saw to completion 19 families of aircraft</a:t>
            </a:r>
          </a:p>
          <a:p>
            <a:r>
              <a:rPr lang="en-US" dirty="0"/>
              <a:t>Recipient of 52 engineering, government, and civilian awards</a:t>
            </a:r>
          </a:p>
          <a:p>
            <a:pPr lvl="1"/>
            <a:r>
              <a:rPr lang="en-US" dirty="0"/>
              <a:t>For comparison, I’m pretty bright, and I’m at </a:t>
            </a:r>
            <a:r>
              <a:rPr lang="en-US" b="1" dirty="0"/>
              <a:t>ZERO</a:t>
            </a:r>
            <a:r>
              <a:rPr lang="en-US" dirty="0"/>
              <a:t>.</a:t>
            </a:r>
          </a:p>
          <a:p>
            <a:r>
              <a:rPr lang="en-US" dirty="0"/>
              <a:t>Founder and long-time director of the Skunk Works</a:t>
            </a:r>
          </a:p>
        </p:txBody>
      </p:sp>
    </p:spTree>
    <p:extLst>
      <p:ext uri="{BB962C8B-B14F-4D97-AF65-F5344CB8AC3E}">
        <p14:creationId xmlns:p14="http://schemas.microsoft.com/office/powerpoint/2010/main" val="3848899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03C9-0F0A-4F07-90E2-6A08357E489B}"/>
              </a:ext>
            </a:extLst>
          </p:cNvPr>
          <p:cNvSpPr>
            <a:spLocks noGrp="1"/>
          </p:cNvSpPr>
          <p:nvPr>
            <p:ph type="title"/>
          </p:nvPr>
        </p:nvSpPr>
        <p:spPr/>
        <p:txBody>
          <a:bodyPr/>
          <a:lstStyle/>
          <a:p>
            <a:r>
              <a:rPr lang="en-US" dirty="0"/>
              <a:t>Back in My Day…</a:t>
            </a:r>
          </a:p>
        </p:txBody>
      </p:sp>
      <p:sp>
        <p:nvSpPr>
          <p:cNvPr id="3" name="Content Placeholder 2">
            <a:extLst>
              <a:ext uri="{FF2B5EF4-FFF2-40B4-BE49-F238E27FC236}">
                <a16:creationId xmlns:a16="http://schemas.microsoft.com/office/drawing/2014/main" id="{B96321A1-312D-4522-B469-6372F2426B6D}"/>
              </a:ext>
            </a:extLst>
          </p:cNvPr>
          <p:cNvSpPr>
            <a:spLocks noGrp="1"/>
          </p:cNvSpPr>
          <p:nvPr>
            <p:ph idx="1"/>
          </p:nvPr>
        </p:nvSpPr>
        <p:spPr/>
        <p:txBody>
          <a:bodyPr/>
          <a:lstStyle/>
          <a:p>
            <a:r>
              <a:rPr lang="en-US" dirty="0"/>
              <a:t>We didn’t have Stack Overflow</a:t>
            </a:r>
          </a:p>
          <a:p>
            <a:r>
              <a:rPr lang="en-US" dirty="0"/>
              <a:t>We had to </a:t>
            </a:r>
            <a:r>
              <a:rPr lang="en-US" i="1" dirty="0"/>
              <a:t>read books</a:t>
            </a:r>
            <a:r>
              <a:rPr lang="en-US" dirty="0"/>
              <a:t>.</a:t>
            </a:r>
            <a:br>
              <a:rPr lang="en-US" dirty="0"/>
            </a:br>
            <a:endParaRPr lang="en-US" dirty="0"/>
          </a:p>
        </p:txBody>
      </p:sp>
      <p:pic>
        <p:nvPicPr>
          <p:cNvPr id="2050" name="Picture 2" descr="https://images-na.ssl-images-amazon.com/images/I/51WG3SX2PBL._SX383_BO1,204,203,200_.jpg">
            <a:extLst>
              <a:ext uri="{FF2B5EF4-FFF2-40B4-BE49-F238E27FC236}">
                <a16:creationId xmlns:a16="http://schemas.microsoft.com/office/drawing/2014/main" id="{12107F74-7777-4184-9B7C-586D60812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179" y="1668938"/>
            <a:ext cx="36671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72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  Context</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This is just one example, but it is the first example</a:t>
            </a:r>
          </a:p>
          <a:p>
            <a:r>
              <a:rPr lang="en-US" dirty="0"/>
              <a:t>In WWII, we needed to compete with Germany’s Me262</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Everybody already working 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  Blockers</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No time for prototyping</a:t>
            </a:r>
          </a:p>
          <a:p>
            <a:r>
              <a:rPr lang="en-US" dirty="0" err="1"/>
              <a:t>Etc</a:t>
            </a:r>
            <a:r>
              <a:rPr lang="en-US" dirty="0"/>
              <a:t>…</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Built a new, first-of-it’s-kind, jet fighter with 37 days to spare.</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Kelly’s Planned Work Environment</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endParaRPr lang="en-US" dirty="0"/>
          </a:p>
          <a:p>
            <a:r>
              <a:rPr lang="en-US" dirty="0"/>
              <a:t>No Engineers</a:t>
            </a:r>
          </a:p>
          <a:p>
            <a:r>
              <a:rPr lang="en-US" dirty="0"/>
              <a:t>Stole them from other projects</a:t>
            </a:r>
          </a:p>
          <a:p>
            <a:endParaRPr lang="en-US" dirty="0"/>
          </a:p>
          <a:p>
            <a:r>
              <a:rPr lang="en-US" dirty="0"/>
              <a:t>No time for a bunch of red tape</a:t>
            </a:r>
          </a:p>
          <a:p>
            <a:r>
              <a:rPr lang="en-US" dirty="0"/>
              <a:t>Operated independently from the main plant</a:t>
            </a:r>
          </a:p>
        </p:txBody>
      </p:sp>
    </p:spTree>
    <p:extLst>
      <p:ext uri="{BB962C8B-B14F-4D97-AF65-F5344CB8AC3E}">
        <p14:creationId xmlns:p14="http://schemas.microsoft.com/office/powerpoint/2010/main" val="2951363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endParaRPr lang="en-US" dirty="0"/>
          </a:p>
          <a:p>
            <a:r>
              <a:rPr lang="en-US" dirty="0"/>
              <a:t>Engine expert arrested for jaywalking on arrival</a:t>
            </a:r>
          </a:p>
          <a:p>
            <a:r>
              <a:rPr lang="en-US" dirty="0"/>
              <a:t>AND super-duper secret engine just sitting around in a crate</a:t>
            </a:r>
          </a:p>
          <a:p>
            <a:r>
              <a:rPr lang="en-US" dirty="0"/>
              <a:t>Call the Air Corps to negotiate his release</a:t>
            </a:r>
          </a:p>
          <a:p>
            <a:endParaRPr lang="en-US" dirty="0"/>
          </a:p>
          <a:p>
            <a:r>
              <a:rPr lang="en-US" dirty="0"/>
              <a:t>No time to draw, prototype, and re-draw parts?</a:t>
            </a:r>
          </a:p>
          <a:p>
            <a:r>
              <a:rPr lang="en-US" dirty="0"/>
              <a:t>Prototype </a:t>
            </a:r>
            <a:r>
              <a:rPr lang="en-US" i="1" dirty="0"/>
              <a:t>on the airframe itself</a:t>
            </a:r>
            <a:r>
              <a:rPr lang="en-US" dirty="0"/>
              <a:t>, and </a:t>
            </a:r>
            <a:r>
              <a:rPr lang="en-US" b="1" dirty="0"/>
              <a:t>embrace change</a:t>
            </a:r>
            <a:r>
              <a:rPr lang="en-US" dirty="0"/>
              <a:t>.</a:t>
            </a:r>
          </a:p>
        </p:txBody>
      </p:sp>
    </p:spTree>
    <p:extLst>
      <p:ext uri="{BB962C8B-B14F-4D97-AF65-F5344CB8AC3E}">
        <p14:creationId xmlns:p14="http://schemas.microsoft.com/office/powerpoint/2010/main" val="3674778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  Scheduling</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Projected completion for each milestone tracked daily.  Another word for this is a </a:t>
            </a:r>
            <a:r>
              <a:rPr lang="en-US" b="1" dirty="0"/>
              <a:t>burndown</a:t>
            </a:r>
            <a:r>
              <a:rPr lang="en-US" dirty="0"/>
              <a:t>.</a:t>
            </a:r>
          </a:p>
          <a:p>
            <a:endParaRPr lang="en-US" dirty="0"/>
          </a:p>
          <a:p>
            <a:r>
              <a:rPr lang="en-US" dirty="0"/>
              <a:t>10-hour, six day weeks</a:t>
            </a:r>
          </a:p>
          <a:p>
            <a:r>
              <a:rPr lang="en-US" dirty="0"/>
              <a:t>Absolutely no work on Sundays.</a:t>
            </a:r>
          </a:p>
          <a:p>
            <a:endParaRPr lang="en-US" dirty="0"/>
          </a:p>
          <a:p>
            <a:r>
              <a:rPr lang="en-US" dirty="0"/>
              <a:t>This schedule rigidly was enforced.</a:t>
            </a:r>
          </a:p>
          <a:p>
            <a:pPr lvl="1"/>
            <a:r>
              <a:rPr lang="en-US" dirty="0"/>
              <a:t>To prevent sickness</a:t>
            </a:r>
          </a:p>
          <a:p>
            <a:pPr lvl="1"/>
            <a:r>
              <a:rPr lang="en-US" dirty="0"/>
              <a:t>To prevent burnout</a:t>
            </a:r>
          </a:p>
        </p:txBody>
      </p:sp>
    </p:spTree>
    <p:extLst>
      <p:ext uri="{BB962C8B-B14F-4D97-AF65-F5344CB8AC3E}">
        <p14:creationId xmlns:p14="http://schemas.microsoft.com/office/powerpoint/2010/main" val="2584357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then current “’Lil Abner” and the hairy Indian’s brew named “Kickapoo Joy Juice.”</a:t>
            </a:r>
          </a:p>
          <a:p>
            <a:r>
              <a:rPr lang="en-US" dirty="0"/>
              <a:t>Ingredients:  Old shoes, metal polish, railroad ties, hot peppers, and other unlikely materials.</a:t>
            </a:r>
          </a:p>
          <a:p>
            <a:r>
              <a:rPr lang="en-US" dirty="0"/>
              <a:t>Including </a:t>
            </a:r>
            <a:r>
              <a:rPr lang="en-US" b="1" dirty="0"/>
              <a:t>skunks</a:t>
            </a:r>
            <a:r>
              <a:rPr lang="en-US" dirty="0"/>
              <a:t>.</a:t>
            </a:r>
          </a:p>
        </p:txBody>
      </p:sp>
    </p:spTree>
    <p:extLst>
      <p:ext uri="{BB962C8B-B14F-4D97-AF65-F5344CB8AC3E}">
        <p14:creationId xmlns:p14="http://schemas.microsoft.com/office/powerpoint/2010/main" val="2849270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9D6C-0798-4147-AB7D-54C9AD6FEB3E}"/>
              </a:ext>
            </a:extLst>
          </p:cNvPr>
          <p:cNvSpPr>
            <a:spLocks noGrp="1"/>
          </p:cNvSpPr>
          <p:nvPr>
            <p:ph type="title"/>
          </p:nvPr>
        </p:nvSpPr>
        <p:spPr/>
        <p:txBody>
          <a:bodyPr/>
          <a:lstStyle/>
          <a:p>
            <a:r>
              <a:rPr lang="en-US"/>
              <a:t>I Learned to Code From Compute’s Gazette</a:t>
            </a:r>
            <a:endParaRPr lang="en-US" dirty="0"/>
          </a:p>
        </p:txBody>
      </p:sp>
      <p:pic>
        <p:nvPicPr>
          <p:cNvPr id="4" name="Content Placeholder 3">
            <a:extLst>
              <a:ext uri="{FF2B5EF4-FFF2-40B4-BE49-F238E27FC236}">
                <a16:creationId xmlns:a16="http://schemas.microsoft.com/office/drawing/2014/main" id="{70CCCDA1-E9EE-4939-91F4-4CAE9B5FC752}"/>
              </a:ext>
            </a:extLst>
          </p:cNvPr>
          <p:cNvPicPr>
            <a:picLocks noGrp="1" noChangeAspect="1"/>
          </p:cNvPicPr>
          <p:nvPr>
            <p:ph idx="1"/>
          </p:nvPr>
        </p:nvPicPr>
        <p:blipFill>
          <a:blip r:embed="rId2"/>
          <a:stretch>
            <a:fillRect/>
          </a:stretch>
        </p:blipFill>
        <p:spPr>
          <a:xfrm>
            <a:off x="2165441" y="2160588"/>
            <a:ext cx="5621156" cy="3881437"/>
          </a:xfrm>
          <a:prstGeom prst="rect">
            <a:avLst/>
          </a:prstGeom>
        </p:spPr>
      </p:pic>
    </p:spTree>
    <p:extLst>
      <p:ext uri="{BB962C8B-B14F-4D97-AF65-F5344CB8AC3E}">
        <p14:creationId xmlns:p14="http://schemas.microsoft.com/office/powerpoint/2010/main" val="1313774475"/>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Bigger engine, 80% bigger plane</a:t>
            </a:r>
          </a:p>
          <a:p>
            <a:r>
              <a:rPr lang="en-US" dirty="0"/>
              <a:t>Second prototype,  mostly new, finished 132 days later</a:t>
            </a:r>
          </a:p>
          <a:p>
            <a:r>
              <a:rPr lang="en-US" dirty="0"/>
              <a:t>Armed</a:t>
            </a:r>
          </a:p>
          <a:p>
            <a:r>
              <a:rPr lang="en-US" dirty="0"/>
              <a:t>80 MPH faster</a:t>
            </a:r>
          </a:p>
          <a:p>
            <a:r>
              <a:rPr lang="en-US" dirty="0"/>
              <a:t>Forerunner of the F-80, T-33 trainer, and F-94</a:t>
            </a:r>
          </a:p>
          <a:p>
            <a:r>
              <a:rPr lang="en-US" dirty="0"/>
              <a:t>Named the Shooting Star</a:t>
            </a:r>
          </a:p>
          <a:p>
            <a:r>
              <a:rPr lang="en-US" dirty="0"/>
              <a:t>More than 6,000 built</a:t>
            </a:r>
          </a:p>
        </p:txBody>
      </p:sp>
    </p:spTree>
    <p:extLst>
      <p:ext uri="{BB962C8B-B14F-4D97-AF65-F5344CB8AC3E}">
        <p14:creationId xmlns:p14="http://schemas.microsoft.com/office/powerpoint/2010/main" val="42768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5822-A82C-4286-BC6E-7A4D80BC728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2434BA0-2C01-42B3-BF87-E69351570A27}"/>
              </a:ext>
            </a:extLst>
          </p:cNvPr>
          <p:cNvSpPr>
            <a:spLocks noGrp="1"/>
          </p:cNvSpPr>
          <p:nvPr>
            <p:ph idx="1"/>
          </p:nvPr>
        </p:nvSpPr>
        <p:spPr/>
        <p:txBody>
          <a:bodyPr>
            <a:normAutofit fontScale="92500" lnSpcReduction="20000"/>
          </a:bodyPr>
          <a:lstStyle/>
          <a:p>
            <a:r>
              <a:rPr lang="en-US" b="1" dirty="0"/>
              <a:t>Archangel:  CIA's Supersonic A-12 Reconnaissance Aircraft</a:t>
            </a:r>
            <a:r>
              <a:rPr lang="en-US" dirty="0"/>
              <a:t> by David Robarge, CIA Chief Historian</a:t>
            </a:r>
          </a:p>
          <a:p>
            <a:r>
              <a:rPr lang="en-US" b="1" dirty="0"/>
              <a:t>Flying the SR-71 Blackbird</a:t>
            </a:r>
            <a:r>
              <a:rPr lang="en-US" dirty="0"/>
              <a:t> by Col. Richard H. Graham, USAF (ret.)</a:t>
            </a:r>
          </a:p>
          <a:p>
            <a:r>
              <a:rPr lang="en-US" b="1" dirty="0"/>
              <a:t>The Imagineers of War:  The Untold Story of DARP, The Pentagon Agency That Changed The World</a:t>
            </a:r>
            <a:r>
              <a:rPr lang="en-US" dirty="0"/>
              <a:t> by Sharon Weinberger</a:t>
            </a:r>
          </a:p>
          <a:p>
            <a:r>
              <a:rPr lang="en-US" b="1" dirty="0"/>
              <a:t>Kelly:  More Than My Share of It All</a:t>
            </a:r>
            <a:r>
              <a:rPr lang="en-US" dirty="0"/>
              <a:t> by Clarence L. "Kelly" Johnson (With Maggie Smith)</a:t>
            </a:r>
          </a:p>
          <a:p>
            <a:r>
              <a:rPr lang="en-US" b="1" dirty="0"/>
              <a:t>The Pentagon's Brain:  An Uncensored History of DARPA, America's Top Secret Military Research Agency</a:t>
            </a:r>
            <a:r>
              <a:rPr lang="en-US" dirty="0"/>
              <a:t> by Annie Jacobson</a:t>
            </a:r>
          </a:p>
          <a:p>
            <a:pPr lvl="1"/>
            <a:r>
              <a:rPr lang="en-US" dirty="0"/>
              <a:t>Note:  Conspiracy Theory, but good information too.</a:t>
            </a:r>
          </a:p>
          <a:p>
            <a:r>
              <a:rPr lang="en-US" b="1" dirty="0"/>
              <a:t>Skunk Works:  A Personal Memoir of My Years at Lockheed</a:t>
            </a:r>
            <a:r>
              <a:rPr lang="en-US" dirty="0"/>
              <a:t> by Ben R. Rich (With Leo Janos)</a:t>
            </a:r>
          </a:p>
          <a:p>
            <a:r>
              <a:rPr lang="en-US" b="1" dirty="0"/>
              <a:t>SR-71:  The Complete Illustrated History of The Blackbird, The World's Highest, Fastest Plane</a:t>
            </a:r>
            <a:r>
              <a:rPr lang="en-US" dirty="0"/>
              <a:t> by Col. Richard H. Graham, USAF (ret.)</a:t>
            </a:r>
          </a:p>
          <a:p>
            <a:pPr marL="0" indent="0">
              <a:buNone/>
            </a:pPr>
            <a:endParaRPr lang="en-US" dirty="0"/>
          </a:p>
        </p:txBody>
      </p:sp>
    </p:spTree>
    <p:extLst>
      <p:ext uri="{BB962C8B-B14F-4D97-AF65-F5344CB8AC3E}">
        <p14:creationId xmlns:p14="http://schemas.microsoft.com/office/powerpoint/2010/main" val="22187947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r>
              <a:rPr lang="en-US" dirty="0"/>
              <a:t>This is not a technical talk.  There is zero code.</a:t>
            </a:r>
          </a:p>
          <a:p>
            <a:r>
              <a:rPr lang="en-US" dirty="0"/>
              <a:t>This is mostly an agile talk</a:t>
            </a:r>
          </a:p>
          <a:p>
            <a:r>
              <a:rPr lang="en-US" dirty="0"/>
              <a:t>It is also about how some crazy hard things get done</a:t>
            </a:r>
          </a:p>
        </p:txBody>
      </p:sp>
    </p:spTree>
    <p:extLst>
      <p:ext uri="{BB962C8B-B14F-4D97-AF65-F5344CB8AC3E}">
        <p14:creationId xmlns:p14="http://schemas.microsoft.com/office/powerpoint/2010/main" val="3907267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TotalTime>
  <Words>3588</Words>
  <Application>Microsoft Office PowerPoint</Application>
  <PresentationFormat>Widescreen</PresentationFormat>
  <Paragraphs>464</Paragraphs>
  <Slides>89</Slides>
  <Notes>27</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89</vt:i4>
      </vt:variant>
    </vt:vector>
  </HeadingPairs>
  <TitlesOfParts>
    <vt:vector size="96" baseType="lpstr">
      <vt:lpstr>Arial</vt:lpstr>
      <vt:lpstr>Calibri</vt:lpstr>
      <vt:lpstr>Calibri Light</vt:lpstr>
      <vt:lpstr>Trebuchet MS</vt:lpstr>
      <vt:lpstr>Wingdings 3</vt:lpstr>
      <vt:lpstr>Office Theme</vt:lpstr>
      <vt:lpstr>Facet</vt:lpstr>
      <vt:lpstr>PowerPoint Presentation</vt:lpstr>
      <vt:lpstr>Sabotage, Secrets and Spylanes</vt:lpstr>
      <vt:lpstr>Introduction</vt:lpstr>
      <vt:lpstr>Obligatory Presenter Slides:  Eric Burcham</vt:lpstr>
      <vt:lpstr>Obligatory Presenter Slides:  Eric Burcham</vt:lpstr>
      <vt:lpstr>Obligatory Presenter Slides:  Eric Burcham</vt:lpstr>
      <vt:lpstr>Back in My Day…</vt:lpstr>
      <vt:lpstr>I Learned to Code From Compute’s Gazette</vt:lpstr>
      <vt:lpstr>Presentation Overview</vt:lpstr>
      <vt:lpstr>A Quick Plug</vt:lpstr>
      <vt:lpstr>Presentation Overview</vt:lpstr>
      <vt:lpstr>One More Thing</vt:lpstr>
      <vt:lpstr>First… The Agile Manifesto</vt:lpstr>
      <vt:lpstr>Why This Talk?</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A Little About the Skunk Works</vt:lpstr>
      <vt:lpstr>P-38 Lightning</vt:lpstr>
      <vt:lpstr>P-80 Shooting Star</vt:lpstr>
      <vt:lpstr>F-104 Starfighter</vt:lpstr>
      <vt:lpstr>U-2 Spy Plane</vt:lpstr>
      <vt:lpstr>X-26 Sailplane</vt:lpstr>
      <vt:lpstr>A-12</vt:lpstr>
      <vt:lpstr>SR-71</vt:lpstr>
      <vt:lpstr>D-21 Surveillance Drone</vt:lpstr>
      <vt:lpstr>F-117 Nighthawk</vt:lpstr>
      <vt:lpstr>F-22 Raptor</vt:lpstr>
      <vt:lpstr>Desert Hawk</vt:lpstr>
      <vt:lpstr>RQ-170 Sentinel</vt:lpstr>
      <vt:lpstr>Area 51 and Many, Many Conspiracy Theories</vt:lpstr>
      <vt:lpstr>A Little About Kelly Johnson</vt:lpstr>
      <vt:lpstr>Story of the P-80:  Context</vt:lpstr>
      <vt:lpstr>Story of the P-80:  Blockers</vt:lpstr>
      <vt:lpstr>Story of the P-80:  Outcome</vt:lpstr>
      <vt:lpstr>Kelly’s Planned Work Environment</vt:lpstr>
      <vt:lpstr>Story of the P-80:  Creating Space</vt:lpstr>
      <vt:lpstr>Story of the P-80:  Blockers and solutions</vt:lpstr>
      <vt:lpstr>Story of the P-80:  Blockers and solutions</vt:lpstr>
      <vt:lpstr>Story of the P-80:  Scheduling</vt:lpstr>
      <vt:lpstr>Aside:  “Skunk Works,” the Name</vt:lpstr>
      <vt:lpstr>Story of the P-80:  First Flight</vt:lpstr>
      <vt:lpstr>Story of the P-80:  Follow-up</vt:lpstr>
      <vt:lpstr>Story of the P-80:  Follow-up</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76</cp:revision>
  <dcterms:created xsi:type="dcterms:W3CDTF">2019-04-12T13:39:29Z</dcterms:created>
  <dcterms:modified xsi:type="dcterms:W3CDTF">2019-04-12T16:49:34Z</dcterms:modified>
</cp:coreProperties>
</file>